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3310465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3460404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38088704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1455728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smtClean="0"/>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31493806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8746901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4393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324708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41387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CB5D74C-A3EE-4864-9AFA-6D7C97AD1DDC}" type="datetimeFigureOut">
              <a:rPr lang="nl-NL" smtClean="0"/>
              <a:t>28-11-2017</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905BF4B1-BEF3-4C16-B181-9C1F45730B0B}" type="slidenum">
              <a:rPr lang="nl-NL" smtClean="0"/>
              <a:t>‹nr.›</a:t>
            </a:fld>
            <a:endParaRPr lang="nl-NL"/>
          </a:p>
        </p:txBody>
      </p:sp>
    </p:spTree>
    <p:extLst>
      <p:ext uri="{BB962C8B-B14F-4D97-AF65-F5344CB8AC3E}">
        <p14:creationId xmlns:p14="http://schemas.microsoft.com/office/powerpoint/2010/main" val="236816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5D74C-A3EE-4864-9AFA-6D7C97AD1DDC}" type="datetimeFigureOut">
              <a:rPr lang="nl-NL" smtClean="0"/>
              <a:t>28-11-2017</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5BF4B1-BEF3-4C16-B181-9C1F45730B0B}"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4200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503712" y="204530"/>
            <a:ext cx="6440840" cy="738664"/>
          </a:xfrm>
          <a:prstGeom prst="rect">
            <a:avLst/>
          </a:prstGeom>
          <a:noFill/>
        </p:spPr>
        <p:txBody>
          <a:bodyPr wrap="square" rtlCol="0">
            <a:spAutoFit/>
          </a:bodyPr>
          <a:lstStyle/>
          <a:p>
            <a:pPr algn="ctr"/>
            <a:r>
              <a:rPr lang="nl-NL" sz="2100" b="1" dirty="0">
                <a:solidFill>
                  <a:prstClr val="black"/>
                </a:solidFill>
              </a:rPr>
              <a:t>Overzicht Presentatie IBS 1.2 De bodem als basis</a:t>
            </a:r>
          </a:p>
          <a:p>
            <a:r>
              <a:rPr lang="nl-NL" sz="2100" b="1" dirty="0">
                <a:solidFill>
                  <a:prstClr val="black"/>
                </a:solidFill>
              </a:rPr>
              <a:t>                                      </a:t>
            </a:r>
            <a:r>
              <a:rPr lang="nl-NL" sz="1200" b="1" dirty="0">
                <a:solidFill>
                  <a:prstClr val="black"/>
                </a:solidFill>
              </a:rPr>
              <a:t>Niveau 4</a:t>
            </a:r>
            <a:endParaRPr lang="nl-NL" sz="2100" b="1" dirty="0">
              <a:solidFill>
                <a:prstClr val="black"/>
              </a:solidFill>
            </a:endParaRPr>
          </a:p>
        </p:txBody>
      </p:sp>
      <p:graphicFrame>
        <p:nvGraphicFramePr>
          <p:cNvPr id="4" name="Tabel 3"/>
          <p:cNvGraphicFramePr>
            <a:graphicFrameLocks noGrp="1"/>
          </p:cNvGraphicFramePr>
          <p:nvPr>
            <p:extLst/>
          </p:nvPr>
        </p:nvGraphicFramePr>
        <p:xfrm>
          <a:off x="1771252" y="1097853"/>
          <a:ext cx="4579105" cy="890986"/>
        </p:xfrm>
        <a:graphic>
          <a:graphicData uri="http://schemas.openxmlformats.org/drawingml/2006/table">
            <a:tbl>
              <a:tblPr/>
              <a:tblGrid>
                <a:gridCol w="4579105">
                  <a:extLst>
                    <a:ext uri="{9D8B030D-6E8A-4147-A177-3AD203B41FA5}">
                      <a16:colId xmlns:a16="http://schemas.microsoft.com/office/drawing/2014/main" val="20000"/>
                    </a:ext>
                  </a:extLst>
                </a:gridCol>
              </a:tblGrid>
              <a:tr h="564291">
                <a:tc>
                  <a:txBody>
                    <a:bodyPr/>
                    <a:lstStyle/>
                    <a:p>
                      <a:r>
                        <a:rPr lang="nl-NL" sz="1200" b="1" dirty="0" smtClean="0"/>
                        <a:t>Plan: </a:t>
                      </a:r>
                      <a:r>
                        <a:rPr lang="nl-NL" sz="1200" b="0" dirty="0" smtClean="0"/>
                        <a:t>Je</a:t>
                      </a:r>
                      <a:r>
                        <a:rPr lang="nl-NL" sz="1200" b="0" baseline="0" dirty="0" smtClean="0"/>
                        <a:t> gaat met je groepje een PowerPoint maken waarin je de relatie tussen de 5 vakken van de IBS gaat aantoont.</a:t>
                      </a:r>
                      <a:endParaRPr lang="nl-NL" sz="1200" b="1" dirty="0" smtClean="0"/>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0"/>
                  </a:ext>
                </a:extLst>
              </a:tr>
              <a:tr h="326695">
                <a:tc>
                  <a:txBody>
                    <a:bodyPr/>
                    <a:lstStyle/>
                    <a:p>
                      <a:r>
                        <a:rPr lang="nl-NL" sz="1200" b="1" dirty="0" smtClean="0"/>
                        <a:t>Voorbereiding: </a:t>
                      </a:r>
                      <a:r>
                        <a:rPr lang="nl-NL" sz="1200" b="0" dirty="0" smtClean="0"/>
                        <a:t>Je volgt de</a:t>
                      </a:r>
                      <a:r>
                        <a:rPr lang="nl-NL" sz="1200" b="0" baseline="0" dirty="0" smtClean="0"/>
                        <a:t> lessen en je leert de opgegeven theorie.</a:t>
                      </a:r>
                      <a:endParaRPr lang="nl-NL" sz="1200" b="1" dirty="0" smtClean="0"/>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extLst>
                  <a:ext uri="{0D108BD9-81ED-4DB2-BD59-A6C34878D82A}">
                    <a16:rowId xmlns:a16="http://schemas.microsoft.com/office/drawing/2014/main" val="10001"/>
                  </a:ext>
                </a:extLst>
              </a:tr>
            </a:tbl>
          </a:graphicData>
        </a:graphic>
      </p:graphicFrame>
      <p:graphicFrame>
        <p:nvGraphicFramePr>
          <p:cNvPr id="6" name="Tabel 5"/>
          <p:cNvGraphicFramePr>
            <a:graphicFrameLocks noGrp="1"/>
          </p:cNvGraphicFramePr>
          <p:nvPr>
            <p:extLst/>
          </p:nvPr>
        </p:nvGraphicFramePr>
        <p:xfrm>
          <a:off x="1755820" y="2265004"/>
          <a:ext cx="4594537" cy="442865"/>
        </p:xfrm>
        <a:graphic>
          <a:graphicData uri="http://schemas.openxmlformats.org/drawingml/2006/table">
            <a:tbl>
              <a:tblPr/>
              <a:tblGrid>
                <a:gridCol w="4594537">
                  <a:extLst>
                    <a:ext uri="{9D8B030D-6E8A-4147-A177-3AD203B41FA5}">
                      <a16:colId xmlns:a16="http://schemas.microsoft.com/office/drawing/2014/main" val="20000"/>
                    </a:ext>
                  </a:extLst>
                </a:gridCol>
              </a:tblGrid>
              <a:tr h="442865">
                <a:tc>
                  <a:txBody>
                    <a:bodyPr/>
                    <a:lstStyle/>
                    <a:p>
                      <a:r>
                        <a:rPr lang="nl-NL" sz="1200" b="1" dirty="0" smtClean="0"/>
                        <a:t>Wanneer behaald:</a:t>
                      </a:r>
                    </a:p>
                    <a:p>
                      <a:r>
                        <a:rPr lang="nl-NL" sz="1200" b="0" dirty="0" smtClean="0"/>
                        <a:t>Zie</a:t>
                      </a:r>
                      <a:r>
                        <a:rPr lang="nl-NL" sz="1200" b="0" baseline="0" dirty="0" smtClean="0"/>
                        <a:t> beoordelingsformulier</a:t>
                      </a:r>
                      <a:r>
                        <a:rPr lang="nl-NL" sz="1000" b="0" baseline="0" dirty="0" smtClean="0"/>
                        <a:t>. </a:t>
                      </a:r>
                      <a:endParaRPr lang="nl-NL" sz="1000" b="0" dirty="0" smtClean="0"/>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extLst>
                  <a:ext uri="{0D108BD9-81ED-4DB2-BD59-A6C34878D82A}">
                    <a16:rowId xmlns:a16="http://schemas.microsoft.com/office/drawing/2014/main" val="10000"/>
                  </a:ext>
                </a:extLst>
              </a:tr>
            </a:tbl>
          </a:graphicData>
        </a:graphic>
      </p:graphicFrame>
      <p:graphicFrame>
        <p:nvGraphicFramePr>
          <p:cNvPr id="7" name="Tabel 6"/>
          <p:cNvGraphicFramePr>
            <a:graphicFrameLocks noGrp="1"/>
          </p:cNvGraphicFramePr>
          <p:nvPr>
            <p:extLst/>
          </p:nvPr>
        </p:nvGraphicFramePr>
        <p:xfrm>
          <a:off x="1723624" y="2984032"/>
          <a:ext cx="4626733" cy="1037256"/>
        </p:xfrm>
        <a:graphic>
          <a:graphicData uri="http://schemas.openxmlformats.org/drawingml/2006/table">
            <a:tbl>
              <a:tblPr/>
              <a:tblGrid>
                <a:gridCol w="4626733">
                  <a:extLst>
                    <a:ext uri="{9D8B030D-6E8A-4147-A177-3AD203B41FA5}">
                      <a16:colId xmlns:a16="http://schemas.microsoft.com/office/drawing/2014/main" val="20000"/>
                    </a:ext>
                  </a:extLst>
                </a:gridCol>
              </a:tblGrid>
              <a:tr h="1037256">
                <a:tc>
                  <a:txBody>
                    <a:bodyPr/>
                    <a:lstStyle/>
                    <a:p>
                      <a:r>
                        <a:rPr lang="nl-NL" sz="1200" b="1" dirty="0" smtClean="0"/>
                        <a:t>Praktijksituatie:</a:t>
                      </a:r>
                    </a:p>
                    <a:p>
                      <a:r>
                        <a:rPr lang="nl-NL" sz="1200" dirty="0" smtClean="0"/>
                        <a:t>De</a:t>
                      </a:r>
                      <a:r>
                        <a:rPr lang="nl-NL" sz="1200" baseline="0" dirty="0" smtClean="0"/>
                        <a:t> opdrachten die je gaat uitwerken in de PowerPoint kom je in je daadwerkelijke beroep ook tegen. Alle afzonderlijke thema’s zijn in de praktijk met elkaar verbonden rondom de bodem als basis.</a:t>
                      </a:r>
                      <a:endParaRPr lang="nl-NL" sz="1200" dirty="0"/>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extLst>
                  <a:ext uri="{0D108BD9-81ED-4DB2-BD59-A6C34878D82A}">
                    <a16:rowId xmlns:a16="http://schemas.microsoft.com/office/drawing/2014/main" val="10000"/>
                  </a:ext>
                </a:extLst>
              </a:tr>
            </a:tbl>
          </a:graphicData>
        </a:graphic>
      </p:graphicFrame>
      <p:graphicFrame>
        <p:nvGraphicFramePr>
          <p:cNvPr id="8" name="Tabel 7"/>
          <p:cNvGraphicFramePr>
            <a:graphicFrameLocks noGrp="1"/>
          </p:cNvGraphicFramePr>
          <p:nvPr>
            <p:extLst/>
          </p:nvPr>
        </p:nvGraphicFramePr>
        <p:xfrm>
          <a:off x="6456041" y="1097854"/>
          <a:ext cx="4022270" cy="5052403"/>
        </p:xfrm>
        <a:graphic>
          <a:graphicData uri="http://schemas.openxmlformats.org/drawingml/2006/table">
            <a:tbl>
              <a:tblPr/>
              <a:tblGrid>
                <a:gridCol w="4022270">
                  <a:extLst>
                    <a:ext uri="{9D8B030D-6E8A-4147-A177-3AD203B41FA5}">
                      <a16:colId xmlns:a16="http://schemas.microsoft.com/office/drawing/2014/main" val="20000"/>
                    </a:ext>
                  </a:extLst>
                </a:gridCol>
              </a:tblGrid>
              <a:tr h="2148469">
                <a:tc>
                  <a:txBody>
                    <a:bodyPr/>
                    <a:lstStyle/>
                    <a:p>
                      <a:pPr algn="l"/>
                      <a:r>
                        <a:rPr lang="nl-NL" sz="1200" b="1" dirty="0" smtClean="0"/>
                        <a:t>Wat ga je</a:t>
                      </a:r>
                      <a:r>
                        <a:rPr lang="nl-NL" sz="1200" b="1" baseline="0" dirty="0" smtClean="0"/>
                        <a:t> </a:t>
                      </a:r>
                      <a:r>
                        <a:rPr lang="nl-NL" sz="1200" b="1" dirty="0" smtClean="0"/>
                        <a:t>doen: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dirty="0" smtClean="0"/>
                        <a:t>Je maakt een</a:t>
                      </a:r>
                      <a:r>
                        <a:rPr lang="nl-NL" sz="1200" b="0" baseline="0" dirty="0" smtClean="0"/>
                        <a:t> PowerPoint over </a:t>
                      </a:r>
                      <a:r>
                        <a:rPr lang="nl-NL" sz="1200" b="0" i="1" baseline="0" dirty="0" smtClean="0"/>
                        <a:t>de bodem als basis</a:t>
                      </a:r>
                      <a:r>
                        <a:rPr lang="nl-NL" sz="1200" b="0" baseline="0" dirty="0" smtClean="0"/>
                        <a:t>, kijkend naar “de bodem” en “de chemie”, gekoppeld aan “tractor en werktuig” en “onderhoud”.</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nl-NL" sz="700" baseline="0" dirty="0" smtClean="0"/>
                    </a:p>
                    <a:p>
                      <a:pPr marL="0" indent="0">
                        <a:buFontTx/>
                        <a:buNone/>
                      </a:pPr>
                      <a:r>
                        <a:rPr lang="nl-NL" sz="1200" baseline="0" dirty="0" smtClean="0"/>
                        <a:t>Tijdens de lessen en de IBS-begeleiding worden de volgende thema’s besproken: </a:t>
                      </a:r>
                    </a:p>
                    <a:p>
                      <a:pPr marL="285750" indent="-285750">
                        <a:buFont typeface="Arial" panose="020B0604020202020204" pitchFamily="34" charset="0"/>
                        <a:buChar char="•"/>
                      </a:pPr>
                      <a:r>
                        <a:rPr lang="nl-NL" sz="1200" b="0" baseline="0" dirty="0" smtClean="0"/>
                        <a:t>Exact basis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200" baseline="0" dirty="0" smtClean="0"/>
                        <a:t>Bodem en bemesting</a:t>
                      </a:r>
                      <a:endParaRPr lang="nl-NL" sz="1200" b="0" baseline="0" dirty="0" smtClean="0"/>
                    </a:p>
                    <a:p>
                      <a:pPr marL="285750" indent="-285750">
                        <a:buFont typeface="Arial" panose="020B0604020202020204" pitchFamily="34" charset="0"/>
                        <a:buChar char="•"/>
                      </a:pPr>
                      <a:r>
                        <a:rPr lang="nl-NL" sz="1200" b="0" baseline="0" dirty="0" smtClean="0"/>
                        <a:t>Werktuigen</a:t>
                      </a:r>
                    </a:p>
                    <a:p>
                      <a:pPr marL="285750" indent="-285750">
                        <a:buFont typeface="Arial" panose="020B0604020202020204" pitchFamily="34" charset="0"/>
                        <a:buChar char="•"/>
                      </a:pPr>
                      <a:r>
                        <a:rPr lang="nl-NL" sz="1200" b="0" baseline="0" dirty="0" smtClean="0"/>
                        <a:t>Tractor </a:t>
                      </a:r>
                    </a:p>
                    <a:p>
                      <a:pPr marL="285750" indent="-285750">
                        <a:buFont typeface="Arial" panose="020B0604020202020204" pitchFamily="34" charset="0"/>
                        <a:buChar char="•"/>
                      </a:pPr>
                      <a:r>
                        <a:rPr lang="nl-NL" sz="1200" b="0" baseline="0" dirty="0" smtClean="0"/>
                        <a:t>Onderhoud</a:t>
                      </a:r>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0"/>
                  </a:ext>
                </a:extLst>
              </a:tr>
              <a:tr h="2865463">
                <a:tc>
                  <a:txBody>
                    <a:bodyPr/>
                    <a:lstStyle/>
                    <a:p>
                      <a:pPr marL="0" indent="0">
                        <a:buFontTx/>
                        <a:buNone/>
                      </a:pPr>
                      <a:r>
                        <a:rPr lang="nl-NL" sz="1200" b="1" dirty="0" smtClean="0"/>
                        <a:t>Eisen </a:t>
                      </a:r>
                      <a:r>
                        <a:rPr lang="nl-NL" sz="1200" b="1" baseline="0" dirty="0" smtClean="0"/>
                        <a:t>groepswerk</a:t>
                      </a:r>
                      <a:r>
                        <a:rPr lang="nl-NL" sz="1200" b="1" dirty="0" smtClean="0"/>
                        <a:t>:</a:t>
                      </a:r>
                    </a:p>
                    <a:p>
                      <a:pPr marL="0" indent="0">
                        <a:buFontTx/>
                        <a:buNone/>
                      </a:pPr>
                      <a:r>
                        <a:rPr lang="nl-NL" sz="1200" dirty="0" smtClean="0"/>
                        <a:t>-      Leren</a:t>
                      </a:r>
                      <a:r>
                        <a:rPr lang="nl-NL" sz="1200" baseline="0" dirty="0" smtClean="0"/>
                        <a:t> s</a:t>
                      </a:r>
                      <a:r>
                        <a:rPr lang="nl-NL" sz="1200" dirty="0" smtClean="0"/>
                        <a:t>amenwerken met voorman/mailchauffeur.</a:t>
                      </a:r>
                    </a:p>
                    <a:p>
                      <a:pPr marL="285750" indent="-285750">
                        <a:buFontTx/>
                        <a:buChar char="-"/>
                      </a:pPr>
                      <a:r>
                        <a:rPr lang="nl-NL" sz="1200" baseline="0" dirty="0" smtClean="0"/>
                        <a:t>Planning: wie doet wat,  wanneer.</a:t>
                      </a:r>
                    </a:p>
                    <a:p>
                      <a:pPr marL="285750" indent="-285750">
                        <a:buFontTx/>
                        <a:buChar char="-"/>
                      </a:pPr>
                      <a:r>
                        <a:rPr lang="nl-NL" sz="1200" baseline="0" dirty="0" smtClean="0"/>
                        <a:t>Logboek bijhouden: wie heeft wat gedaan en wanneer.</a:t>
                      </a:r>
                    </a:p>
                    <a:p>
                      <a:pPr marL="285750" marR="0" lvl="0" indent="-285750" algn="l" defTabSz="685800" rtl="0" eaLnBrk="1" fontAlgn="auto" latinLnBrk="0" hangingPunct="1">
                        <a:lnSpc>
                          <a:spcPct val="100000"/>
                        </a:lnSpc>
                        <a:spcBef>
                          <a:spcPts val="0"/>
                        </a:spcBef>
                        <a:spcAft>
                          <a:spcPts val="0"/>
                        </a:spcAft>
                        <a:buClrTx/>
                        <a:buSzTx/>
                        <a:buFontTx/>
                        <a:buChar char="-"/>
                        <a:tabLst/>
                        <a:defRPr/>
                      </a:pPr>
                      <a:r>
                        <a:rPr lang="nl-NL" sz="1200" baseline="0" dirty="0" smtClean="0"/>
                        <a:t>Individueel voorbereiden op mondeling (zelfreflectie)</a:t>
                      </a:r>
                    </a:p>
                    <a:p>
                      <a:pPr marL="0" marR="0" lvl="0" indent="0" algn="l" defTabSz="685800" rtl="0" eaLnBrk="1" fontAlgn="auto" latinLnBrk="0" hangingPunct="1">
                        <a:lnSpc>
                          <a:spcPct val="100000"/>
                        </a:lnSpc>
                        <a:spcBef>
                          <a:spcPts val="0"/>
                        </a:spcBef>
                        <a:spcAft>
                          <a:spcPts val="0"/>
                        </a:spcAft>
                        <a:buClrTx/>
                        <a:buSzTx/>
                        <a:buFontTx/>
                        <a:buNone/>
                        <a:tabLst/>
                        <a:defRPr/>
                      </a:pPr>
                      <a:r>
                        <a:rPr lang="nl-NL" sz="1200" b="1" dirty="0" smtClean="0"/>
                        <a:t>Eisen </a:t>
                      </a:r>
                      <a:r>
                        <a:rPr lang="nl-NL" sz="1200" b="1" baseline="0" dirty="0" smtClean="0"/>
                        <a:t>PowerPoint</a:t>
                      </a:r>
                      <a:r>
                        <a:rPr lang="nl-NL" sz="1200" b="1" dirty="0" smtClean="0"/>
                        <a:t>:</a:t>
                      </a:r>
                    </a:p>
                    <a:p>
                      <a:pPr marL="285750" indent="-285750">
                        <a:buFontTx/>
                        <a:buChar char="-"/>
                      </a:pPr>
                      <a:r>
                        <a:rPr lang="nl-NL" sz="1200" baseline="0" dirty="0" err="1" smtClean="0"/>
                        <a:t>Openingsdia</a:t>
                      </a:r>
                      <a:r>
                        <a:rPr lang="nl-NL" sz="1200" baseline="0" dirty="0" smtClean="0"/>
                        <a:t> </a:t>
                      </a:r>
                      <a:r>
                        <a:rPr lang="nl-NL" sz="1100" i="1" baseline="0" dirty="0" smtClean="0"/>
                        <a:t>(relevant plaatje, school, IBS-groep, IBS-begeleider, datum)</a:t>
                      </a:r>
                    </a:p>
                    <a:p>
                      <a:pPr marL="285750" indent="-285750">
                        <a:buFontTx/>
                        <a:buChar char="-"/>
                      </a:pPr>
                      <a:r>
                        <a:rPr lang="nl-NL" sz="1200" baseline="0" dirty="0" smtClean="0"/>
                        <a:t>Inhoudsopgave</a:t>
                      </a:r>
                    </a:p>
                    <a:p>
                      <a:pPr marL="285750" indent="-285750">
                        <a:buFontTx/>
                        <a:buChar char="-"/>
                      </a:pPr>
                      <a:r>
                        <a:rPr lang="nl-NL" sz="1200" baseline="0" dirty="0" smtClean="0"/>
                        <a:t>Geef alle dia’s dezelfde achtergrond</a:t>
                      </a:r>
                    </a:p>
                    <a:p>
                      <a:pPr marL="285750" indent="-285750">
                        <a:buFontTx/>
                        <a:buChar char="-"/>
                      </a:pPr>
                      <a:r>
                        <a:rPr lang="nl-NL" sz="1200" baseline="0" dirty="0" smtClean="0"/>
                        <a:t>Werk met steekwoorden i.p.v. zinnen</a:t>
                      </a:r>
                    </a:p>
                    <a:p>
                      <a:pPr marL="285750" indent="-285750">
                        <a:buFontTx/>
                        <a:buChar char="-"/>
                      </a:pPr>
                      <a:r>
                        <a:rPr lang="nl-NL" sz="1200" baseline="0" dirty="0" smtClean="0"/>
                        <a:t>Gebruik evt. plaatjes / </a:t>
                      </a:r>
                      <a:r>
                        <a:rPr lang="nl-NL" sz="1200" baseline="0" dirty="0" err="1" smtClean="0"/>
                        <a:t>youtube</a:t>
                      </a:r>
                      <a:r>
                        <a:rPr lang="nl-NL" sz="1200" baseline="0" dirty="0" smtClean="0"/>
                        <a:t>-filmpjes / e.d.</a:t>
                      </a:r>
                    </a:p>
                    <a:p>
                      <a:pPr marL="285750" indent="-285750">
                        <a:buFontTx/>
                        <a:buChar char="-"/>
                      </a:pPr>
                      <a:r>
                        <a:rPr lang="nl-NL" sz="1200" baseline="0" dirty="0" smtClean="0"/>
                        <a:t>Lettertype en –grootte titel: </a:t>
                      </a:r>
                      <a:r>
                        <a:rPr lang="nl-NL" sz="1200" baseline="0" dirty="0" err="1" smtClean="0"/>
                        <a:t>Arial</a:t>
                      </a:r>
                      <a:r>
                        <a:rPr lang="nl-NL" sz="1200" baseline="0" dirty="0" smtClean="0"/>
                        <a:t> 36 </a:t>
                      </a:r>
                    </a:p>
                    <a:p>
                      <a:pPr marL="285750" indent="-285750">
                        <a:buFontTx/>
                        <a:buChar char="-"/>
                      </a:pPr>
                      <a:r>
                        <a:rPr lang="nl-NL" sz="1200" baseline="0" dirty="0" smtClean="0"/>
                        <a:t>Lettertype en –grootte tekst: </a:t>
                      </a:r>
                      <a:r>
                        <a:rPr lang="nl-NL" sz="1200" baseline="0" dirty="0" err="1" smtClean="0"/>
                        <a:t>Arial</a:t>
                      </a:r>
                      <a:r>
                        <a:rPr lang="nl-NL" sz="1200" baseline="0" dirty="0" smtClean="0"/>
                        <a:t> 20</a:t>
                      </a:r>
                    </a:p>
                    <a:p>
                      <a:pPr marL="285750" indent="-285750">
                        <a:buFontTx/>
                        <a:buChar char="-"/>
                      </a:pPr>
                      <a:r>
                        <a:rPr lang="nl-NL" sz="1200" baseline="0" dirty="0" smtClean="0"/>
                        <a:t>Bronvermelding</a:t>
                      </a:r>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extLst>
                  <a:ext uri="{0D108BD9-81ED-4DB2-BD59-A6C34878D82A}">
                    <a16:rowId xmlns:a16="http://schemas.microsoft.com/office/drawing/2014/main" val="10001"/>
                  </a:ext>
                </a:extLst>
              </a:tr>
            </a:tbl>
          </a:graphicData>
        </a:graphic>
      </p:graphicFrame>
      <p:graphicFrame>
        <p:nvGraphicFramePr>
          <p:cNvPr id="9" name="Tabel 8"/>
          <p:cNvGraphicFramePr>
            <a:graphicFrameLocks noGrp="1"/>
          </p:cNvGraphicFramePr>
          <p:nvPr>
            <p:extLst/>
          </p:nvPr>
        </p:nvGraphicFramePr>
        <p:xfrm>
          <a:off x="1716062" y="4129096"/>
          <a:ext cx="4634295" cy="1982688"/>
        </p:xfrm>
        <a:graphic>
          <a:graphicData uri="http://schemas.openxmlformats.org/drawingml/2006/table">
            <a:tbl>
              <a:tblPr/>
              <a:tblGrid>
                <a:gridCol w="4634295">
                  <a:extLst>
                    <a:ext uri="{9D8B030D-6E8A-4147-A177-3AD203B41FA5}">
                      <a16:colId xmlns:a16="http://schemas.microsoft.com/office/drawing/2014/main" val="20000"/>
                    </a:ext>
                  </a:extLst>
                </a:gridCol>
              </a:tblGrid>
              <a:tr h="1982688">
                <a:tc>
                  <a:txBody>
                    <a:bodyPr/>
                    <a:lstStyle/>
                    <a:p>
                      <a:r>
                        <a:rPr lang="nl-NL" sz="1200" b="1" dirty="0" smtClean="0"/>
                        <a:t>Let op: </a:t>
                      </a:r>
                    </a:p>
                    <a:p>
                      <a:pPr marL="285750" indent="-285750">
                        <a:buFontTx/>
                        <a:buChar char="-"/>
                      </a:pPr>
                      <a:r>
                        <a:rPr lang="nl-NL" sz="1200" b="0" dirty="0" smtClean="0"/>
                        <a:t>In</a:t>
                      </a:r>
                      <a:r>
                        <a:rPr lang="nl-NL" sz="1200" b="0" baseline="0" dirty="0" smtClean="0"/>
                        <a:t> de PowerPoint laat je alle 5 de thema’s aan bod komen. Deze thema’s staan op verschillende manieren in relatie tot elkaar. Met behulp van de PowerPoint geef je met je groepje een mondelinge toelichting en beantwoord je vragen. De presentatie duurt 10 minuten.</a:t>
                      </a:r>
                    </a:p>
                    <a:p>
                      <a:pPr marL="285750" indent="-285750">
                        <a:buFontTx/>
                        <a:buChar char="-"/>
                      </a:pPr>
                      <a:r>
                        <a:rPr lang="nl-NL" sz="1200" b="0" baseline="0" dirty="0" smtClean="0"/>
                        <a:t>Tip: kijk ook naar de beoordelingsformulieren, zodat je weet waarop je wordt beoordeeld.</a:t>
                      </a:r>
                      <a:endParaRPr lang="nl-NL" sz="1200" b="1" dirty="0" smtClean="0"/>
                    </a:p>
                  </a:txBody>
                  <a:tcPr marL="68580" marR="68580" marT="34290" marB="34290">
                    <a:lnL w="12700" cmpd="sng">
                      <a:solidFill>
                        <a:schemeClr val="accent2"/>
                      </a:solidFill>
                      <a:prstDash val="solid"/>
                    </a:lnL>
                    <a:lnR w="12700" cmpd="sng">
                      <a:solidFill>
                        <a:schemeClr val="accent2"/>
                      </a:solidFill>
                      <a:prstDash val="solid"/>
                    </a:lnR>
                    <a:lnT w="12700" cmpd="sng">
                      <a:solidFill>
                        <a:schemeClr val="accent2"/>
                      </a:solidFill>
                      <a:prstDash val="solid"/>
                    </a:lnT>
                    <a:lnB w="12700" cmpd="sng">
                      <a:solidFill>
                        <a:schemeClr val="accent2"/>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58172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048000" y="889844"/>
            <a:ext cx="6096000" cy="5078313"/>
          </a:xfrm>
          <a:prstGeom prst="rect">
            <a:avLst/>
          </a:prstGeom>
        </p:spPr>
        <p:txBody>
          <a:bodyPr>
            <a:spAutoFit/>
          </a:bodyPr>
          <a:lstStyle/>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LG 4.1 Groepen</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Spa goud- </a:t>
            </a:r>
            <a:r>
              <a:rPr lang="nl-NL" b="1" dirty="0">
                <a:latin typeface="Arial" panose="020B0604020202020204" pitchFamily="34" charset="0"/>
                <a:ea typeface="Calibri" panose="020F0502020204030204" pitchFamily="34" charset="0"/>
                <a:cs typeface="Times New Roman" panose="02020603050405020304" pitchFamily="18" charset="0"/>
              </a:rPr>
              <a:t>Vera</a:t>
            </a:r>
            <a:r>
              <a:rPr lang="nl-NL" dirty="0">
                <a:latin typeface="Arial" panose="020B0604020202020204" pitchFamily="34" charset="0"/>
                <a:ea typeface="Calibri" panose="020F0502020204030204" pitchFamily="34" charset="0"/>
                <a:cs typeface="Times New Roman" panose="02020603050405020304" pitchFamily="18" charset="0"/>
              </a:rPr>
              <a:t>, Eke en Roelien</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2 Christian, </a:t>
            </a:r>
            <a:r>
              <a:rPr lang="nl-NL" dirty="0" err="1">
                <a:latin typeface="Arial" panose="020B0604020202020204" pitchFamily="34" charset="0"/>
                <a:ea typeface="Calibri" panose="020F0502020204030204" pitchFamily="34" charset="0"/>
                <a:cs typeface="Times New Roman" panose="02020603050405020304" pitchFamily="18" charset="0"/>
              </a:rPr>
              <a:t>Henrie</a:t>
            </a:r>
            <a:r>
              <a:rPr lang="nl-NL" dirty="0">
                <a:latin typeface="Arial" panose="020B0604020202020204" pitchFamily="34" charset="0"/>
                <a:ea typeface="Calibri" panose="020F0502020204030204" pitchFamily="34" charset="0"/>
                <a:cs typeface="Times New Roman" panose="02020603050405020304" pitchFamily="18" charset="0"/>
              </a:rPr>
              <a:t> en Jip</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3 Niek, Rick en Huub</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4 Youri, Pieter en Bram V</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5 Stijn, Nick en Bram H</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6 Pim, Sander en Koen</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7 Gijs, Max en Ruud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l-NL" dirty="0">
                <a:latin typeface="Arial" panose="020B0604020202020204" pitchFamily="34" charset="0"/>
                <a:ea typeface="Calibri" panose="020F0502020204030204" pitchFamily="34" charset="0"/>
                <a:cs typeface="Times New Roman" panose="02020603050405020304" pitchFamily="18" charset="0"/>
              </a:rPr>
              <a:t>Groep 8 Stijn van der Donk, Pim  van den Heuvel</a:t>
            </a:r>
          </a:p>
        </p:txBody>
      </p:sp>
    </p:spTree>
    <p:extLst>
      <p:ext uri="{BB962C8B-B14F-4D97-AF65-F5344CB8AC3E}">
        <p14:creationId xmlns:p14="http://schemas.microsoft.com/office/powerpoint/2010/main" val="32342755"/>
      </p:ext>
    </p:extLst>
  </p:cSld>
  <p:clrMapOvr>
    <a:masterClrMapping/>
  </p:clrMapOvr>
</p:sld>
</file>

<file path=ppt/theme/theme1.xml><?xml version="1.0" encoding="utf-8"?>
<a:theme xmlns:a="http://schemas.openxmlformats.org/drawingml/2006/main" name="Helicon">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licon" id="{ABBAAAA7-6A8D-4855-8311-7AB3988D02AF}" vid="{6823221F-BCD3-4963-A4D4-FA5A31BEFF9D}"/>
    </a:ext>
  </a:extLst>
</a:theme>
</file>

<file path=docProps/app.xml><?xml version="1.0" encoding="utf-8"?>
<Properties xmlns="http://schemas.openxmlformats.org/officeDocument/2006/extended-properties" xmlns:vt="http://schemas.openxmlformats.org/officeDocument/2006/docPropsVTypes">
  <Template>Helicon</Template>
  <TotalTime>3</TotalTime>
  <Words>305</Words>
  <Application>Microsoft Office PowerPoint</Application>
  <PresentationFormat>Breedbeeld</PresentationFormat>
  <Paragraphs>52</Paragraphs>
  <Slides>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Times New Roman</vt:lpstr>
      <vt:lpstr>Helicon</vt:lpstr>
      <vt:lpstr>PowerPoint-presentatie</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Lennart Koomen</dc:creator>
  <cp:lastModifiedBy>Lennart Koomen</cp:lastModifiedBy>
  <cp:revision>3</cp:revision>
  <dcterms:created xsi:type="dcterms:W3CDTF">2017-11-28T08:04:59Z</dcterms:created>
  <dcterms:modified xsi:type="dcterms:W3CDTF">2017-11-28T08:08:56Z</dcterms:modified>
</cp:coreProperties>
</file>